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355" r:id="rId6"/>
    <p:sldId id="260" r:id="rId7"/>
    <p:sldId id="269" r:id="rId8"/>
    <p:sldId id="270" r:id="rId9"/>
    <p:sldId id="271" r:id="rId10"/>
    <p:sldId id="261" r:id="rId11"/>
    <p:sldId id="272" r:id="rId12"/>
    <p:sldId id="268" r:id="rId13"/>
    <p:sldId id="329" r:id="rId14"/>
    <p:sldId id="280" r:id="rId15"/>
    <p:sldId id="281" r:id="rId16"/>
    <p:sldId id="279" r:id="rId17"/>
    <p:sldId id="282" r:id="rId18"/>
    <p:sldId id="285" r:id="rId19"/>
    <p:sldId id="328" r:id="rId20"/>
    <p:sldId id="294" r:id="rId21"/>
    <p:sldId id="330" r:id="rId22"/>
    <p:sldId id="265" r:id="rId23"/>
    <p:sldId id="286" r:id="rId24"/>
    <p:sldId id="287" r:id="rId25"/>
    <p:sldId id="288" r:id="rId26"/>
    <p:sldId id="289" r:id="rId27"/>
    <p:sldId id="300" r:id="rId28"/>
    <p:sldId id="298" r:id="rId29"/>
    <p:sldId id="299" r:id="rId30"/>
    <p:sldId id="290" r:id="rId31"/>
    <p:sldId id="292" r:id="rId32"/>
    <p:sldId id="332" r:id="rId33"/>
    <p:sldId id="333" r:id="rId34"/>
    <p:sldId id="295" r:id="rId35"/>
    <p:sldId id="293" r:id="rId36"/>
    <p:sldId id="317" r:id="rId37"/>
    <p:sldId id="318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4" r:id="rId51"/>
    <p:sldId id="331" r:id="rId52"/>
    <p:sldId id="315" r:id="rId53"/>
    <p:sldId id="316" r:id="rId54"/>
    <p:sldId id="266" r:id="rId55"/>
    <p:sldId id="319" r:id="rId56"/>
    <p:sldId id="320" r:id="rId57"/>
    <p:sldId id="337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26" r:id="rId75"/>
    <p:sldId id="336" r:id="rId76"/>
    <p:sldId id="327" r:id="rId77"/>
    <p:sldId id="334" r:id="rId78"/>
    <p:sldId id="33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7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7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6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41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3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71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2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3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7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istributional_semantic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11351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site/repl4nlp2018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Neural network background and our </a:t>
            </a:r>
            <a:r>
              <a:rPr lang="en-US" altLang="zh-CN" dirty="0" smtClean="0"/>
              <a:t>potential</a:t>
            </a:r>
            <a:r>
              <a:rPr lang="en-US" dirty="0" smtClean="0"/>
              <a:t>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 of </a:t>
            </a:r>
            <a:r>
              <a:rPr lang="en-US" altLang="zh-CN" b="1" dirty="0" smtClean="0"/>
              <a:t>Mismatch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61" y="1540593"/>
            <a:ext cx="7213175" cy="46622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447" y="6450485"/>
            <a:ext cx="114182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Hang li</a:t>
            </a:r>
            <a:r>
              <a:rPr lang="en-US" sz="1400" dirty="0" smtClean="0"/>
              <a:t>, http://www.hangli-hl.com/uploads/3/4/4/6/34465961/tsinghua_opportunities_and_challenges_in_deep_learning_for_information_retrieval.pdf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88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End-to-end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77" y="1940780"/>
            <a:ext cx="4971182" cy="2520599"/>
          </a:xfrm>
          <a:prstGeom prst="rect">
            <a:avLst/>
          </a:prstGeom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72" y="1940780"/>
            <a:ext cx="4621444" cy="2599562"/>
          </a:xfrm>
        </p:spPr>
      </p:pic>
      <p:sp>
        <p:nvSpPr>
          <p:cNvPr id="6" name="Rectangle 5"/>
          <p:cNvSpPr/>
          <p:nvPr/>
        </p:nvSpPr>
        <p:spPr>
          <a:xfrm>
            <a:off x="6732356" y="4723832"/>
            <a:ext cx="5264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https://www.youtube.com/watch?v=TYpBJ71VW9g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900616" y="3095976"/>
            <a:ext cx="656493" cy="289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76062" y="5682001"/>
            <a:ext cx="55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inputting features are also </a:t>
            </a:r>
            <a:r>
              <a:rPr lang="en-US" b="1" dirty="0" smtClean="0"/>
              <a:t>learnable/trainable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54" y="6443195"/>
            <a:ext cx="2809524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for </a:t>
            </a:r>
            <a:r>
              <a:rPr lang="en-US" altLang="zh-CN" dirty="0" smtClean="0"/>
              <a:t>Neural IR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635980"/>
            <a:ext cx="8133172" cy="4130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5939" y="6161651"/>
            <a:ext cx="10871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Mitra</a:t>
            </a:r>
            <a:r>
              <a:rPr lang="en-US" sz="1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B, </a:t>
            </a:r>
            <a:r>
              <a:rPr lang="en-US" sz="12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Craswell</a:t>
            </a:r>
            <a:r>
              <a:rPr lang="en-US" sz="1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N. Neural Models for Information Retrieval[J]. </a:t>
            </a:r>
            <a:r>
              <a:rPr lang="en-US" sz="12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arXiv:1705.01509, 2017.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803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Neural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61" y="2083532"/>
            <a:ext cx="3903786" cy="4351338"/>
          </a:xfrm>
        </p:spPr>
        <p:txBody>
          <a:bodyPr/>
          <a:lstStyle/>
          <a:p>
            <a:r>
              <a:rPr lang="en-US" altLang="zh-CN" dirty="0" smtClean="0"/>
              <a:t>Trends of </a:t>
            </a:r>
            <a:r>
              <a:rPr lang="en-US" dirty="0" smtClean="0"/>
              <a:t>DL for IR</a:t>
            </a:r>
          </a:p>
          <a:p>
            <a:endParaRPr lang="en-US" dirty="0"/>
          </a:p>
          <a:p>
            <a:r>
              <a:rPr lang="en-US" dirty="0" smtClean="0"/>
              <a:t>Word embedding</a:t>
            </a:r>
          </a:p>
          <a:p>
            <a:endParaRPr lang="en-US" dirty="0"/>
          </a:p>
          <a:p>
            <a:r>
              <a:rPr lang="en-US" dirty="0" smtClean="0"/>
              <a:t>Neural network</a:t>
            </a:r>
          </a:p>
          <a:p>
            <a:endParaRPr lang="en-US" dirty="0"/>
          </a:p>
          <a:p>
            <a:r>
              <a:rPr lang="en-US" dirty="0" smtClean="0"/>
              <a:t>DL for IR/NLP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9085C7A1-486B-4DE2-BF4A-BD2F8539BD68}"/>
              </a:ext>
            </a:extLst>
          </p:cNvPr>
          <p:cNvSpPr/>
          <p:nvPr/>
        </p:nvSpPr>
        <p:spPr>
          <a:xfrm>
            <a:off x="2172749" y="1803633"/>
            <a:ext cx="453005" cy="36324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69CCAE-950C-4BD5-A4E5-529A5C68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Localist representation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5D247-B740-443E-BB0B-019F62C2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40"/>
            <a:ext cx="10515600" cy="4351338"/>
          </a:xfrm>
        </p:spPr>
        <p:txBody>
          <a:bodyPr/>
          <a:lstStyle/>
          <a:p>
            <a:r>
              <a:rPr lang="en-US" altLang="zh-CN" dirty="0"/>
              <a:t>BMW   </a:t>
            </a:r>
            <a:r>
              <a:rPr lang="en-US" altLang="zh-CN" dirty="0">
                <a:solidFill>
                  <a:srgbClr val="FF0000"/>
                </a:solidFill>
              </a:rPr>
              <a:t>[1, 0, 0, 0, 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Audi </a:t>
            </a:r>
            <a:r>
              <a:rPr lang="en-US" altLang="zh-CN" dirty="0">
                <a:solidFill>
                  <a:srgbClr val="FF0000"/>
                </a:solidFill>
              </a:rPr>
              <a:t>    [0, 0, 0, 1, 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Benz</a:t>
            </a:r>
            <a:r>
              <a:rPr lang="en-US" altLang="zh-CN" dirty="0">
                <a:solidFill>
                  <a:srgbClr val="FF0000"/>
                </a:solidFill>
              </a:rPr>
              <a:t>    [0, 0, 1, 0, 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Polo</a:t>
            </a:r>
            <a:r>
              <a:rPr lang="en-US" altLang="zh-CN" dirty="0">
                <a:solidFill>
                  <a:srgbClr val="FF0000"/>
                </a:solidFill>
              </a:rPr>
              <a:t>    [0, 0, 0, 1, 0]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53975A-CD0F-4F0E-A147-CC55B568C8CB}"/>
              </a:ext>
            </a:extLst>
          </p:cNvPr>
          <p:cNvSpPr/>
          <p:nvPr/>
        </p:nvSpPr>
        <p:spPr>
          <a:xfrm>
            <a:off x="838200" y="5942568"/>
            <a:ext cx="9812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http://www.cs.toronto.edu/~bonner/courses/2014s/csc321/lectures/lec5.pdf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B7CFEFB-E03E-4602-97E7-68FB7ECAA843}"/>
              </a:ext>
            </a:extLst>
          </p:cNvPr>
          <p:cNvSpPr txBox="1">
            <a:spLocks/>
          </p:cNvSpPr>
          <p:nvPr/>
        </p:nvSpPr>
        <p:spPr>
          <a:xfrm>
            <a:off x="6356758" y="1721318"/>
            <a:ext cx="62407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   [.3, .7, .2, .1, .5]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[.5, .3, .2, .1, .0]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[.2, .0, .31, .03, .01]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</a:p>
          <a:p>
            <a:pPr marL="0" indent="0">
              <a:buNone/>
            </a:pPr>
            <a:r>
              <a:rPr lang="en-US" altLang="zh-CN" dirty="0"/>
              <a:t>   [.1, .1, .5, .5, 0.2]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F1D97E-E377-4F6A-B082-FFBAB5B4CA4A}"/>
              </a:ext>
            </a:extLst>
          </p:cNvPr>
          <p:cNvSpPr txBox="1"/>
          <p:nvPr/>
        </p:nvSpPr>
        <p:spPr>
          <a:xfrm>
            <a:off x="6766285" y="1204159"/>
            <a:ext cx="380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Size  color …  unknown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801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9085C7A1-486B-4DE2-BF4A-BD2F8539BD68}"/>
              </a:ext>
            </a:extLst>
          </p:cNvPr>
          <p:cNvSpPr/>
          <p:nvPr/>
        </p:nvSpPr>
        <p:spPr>
          <a:xfrm>
            <a:off x="2172749" y="1803633"/>
            <a:ext cx="453005" cy="36324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69CCAE-950C-4BD5-A4E5-529A5C68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representation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5D247-B740-443E-BB0B-019F62C2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40"/>
            <a:ext cx="10515600" cy="4351338"/>
          </a:xfrm>
        </p:spPr>
        <p:txBody>
          <a:bodyPr/>
          <a:lstStyle/>
          <a:p>
            <a:r>
              <a:rPr lang="en-US" altLang="zh-CN" dirty="0"/>
              <a:t>BMW   [1, 0, 0, 0, 0]</a:t>
            </a:r>
          </a:p>
          <a:p>
            <a:endParaRPr lang="en-US" altLang="zh-CN" dirty="0"/>
          </a:p>
          <a:p>
            <a:r>
              <a:rPr lang="en-US" altLang="zh-CN" dirty="0"/>
              <a:t>Audi     [0, 0, 0, 1, 0]</a:t>
            </a:r>
          </a:p>
          <a:p>
            <a:endParaRPr lang="en-US" altLang="zh-CN" dirty="0"/>
          </a:p>
          <a:p>
            <a:r>
              <a:rPr lang="en-US" altLang="zh-CN" dirty="0"/>
              <a:t>Benz    [0, 0, 1, 0, 0]</a:t>
            </a:r>
          </a:p>
          <a:p>
            <a:endParaRPr lang="en-US" altLang="zh-CN" dirty="0"/>
          </a:p>
          <a:p>
            <a:r>
              <a:rPr lang="en-US" altLang="zh-CN" dirty="0"/>
              <a:t>Polo    [0, 0, 0, 1, 0]</a:t>
            </a:r>
          </a:p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B7CFEFB-E03E-4602-97E7-68FB7ECAA843}"/>
              </a:ext>
            </a:extLst>
          </p:cNvPr>
          <p:cNvSpPr txBox="1">
            <a:spLocks/>
          </p:cNvSpPr>
          <p:nvPr/>
        </p:nvSpPr>
        <p:spPr>
          <a:xfrm>
            <a:off x="6356758" y="1721318"/>
            <a:ext cx="62407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>
                <a:solidFill>
                  <a:srgbClr val="FF0000"/>
                </a:solidFill>
              </a:rPr>
              <a:t>[.3, .7, .2, .1, .5]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[.5, .3, .2, .1, .0]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[.2, .0, .31, .03, .01]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[.1, .1, .5, .5, 0.2]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F1D97E-E377-4F6A-B082-FFBAB5B4CA4A}"/>
              </a:ext>
            </a:extLst>
          </p:cNvPr>
          <p:cNvSpPr txBox="1"/>
          <p:nvPr/>
        </p:nvSpPr>
        <p:spPr>
          <a:xfrm>
            <a:off x="6766285" y="1204159"/>
            <a:ext cx="380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Size  color …  unknown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800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FAE93-AA67-47EF-9BBF-4C6890DE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Embedding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B9F5F0-21AC-4820-9EB0-6783CCF7AA19}"/>
              </a:ext>
            </a:extLst>
          </p:cNvPr>
          <p:cNvSpPr/>
          <p:nvPr/>
        </p:nvSpPr>
        <p:spPr>
          <a:xfrm>
            <a:off x="3235353" y="1873515"/>
            <a:ext cx="608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333333"/>
                </a:solidFill>
                <a:latin typeface="q_serif"/>
              </a:rPr>
              <a:t>linguistic items with similar distributions have similar meanings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21046E-E959-4785-BFEF-CC13F4B26D71}"/>
              </a:ext>
            </a:extLst>
          </p:cNvPr>
          <p:cNvSpPr/>
          <p:nvPr/>
        </p:nvSpPr>
        <p:spPr>
          <a:xfrm>
            <a:off x="477754" y="1873515"/>
            <a:ext cx="257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q_serif"/>
              </a:rPr>
              <a:t> </a:t>
            </a:r>
            <a:r>
              <a:rPr lang="en-US" altLang="zh-CN" dirty="0">
                <a:solidFill>
                  <a:srgbClr val="2B6DAD"/>
                </a:solidFill>
                <a:latin typeface="q_serif"/>
                <a:hlinkClick r:id="rId2"/>
              </a:rPr>
              <a:t>Distributional hypothesis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D5D3F1-7DED-4A57-9355-0447E33FF510}"/>
              </a:ext>
            </a:extLst>
          </p:cNvPr>
          <p:cNvSpPr/>
          <p:nvPr/>
        </p:nvSpPr>
        <p:spPr>
          <a:xfrm>
            <a:off x="563981" y="6404778"/>
            <a:ext cx="5342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https://en.wikipedia.org/wiki/Distributional_semantics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27006" y="5745197"/>
            <a:ext cx="552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i="1" dirty="0" smtClean="0"/>
              <a:t>Life is </a:t>
            </a:r>
            <a:r>
              <a:rPr lang="en-US" altLang="zh-CN" b="1" i="1" dirty="0" smtClean="0"/>
              <a:t>complex</a:t>
            </a:r>
            <a:r>
              <a:rPr lang="en-US" altLang="zh-CN" i="1" dirty="0" smtClean="0"/>
              <a:t>. It has both </a:t>
            </a:r>
            <a:r>
              <a:rPr lang="en-US" altLang="zh-CN" b="1" i="1" dirty="0" smtClean="0"/>
              <a:t>real</a:t>
            </a:r>
            <a:r>
              <a:rPr lang="en-US" altLang="zh-CN" i="1" dirty="0" smtClean="0"/>
              <a:t> and </a:t>
            </a:r>
            <a:r>
              <a:rPr lang="en-US" altLang="zh-CN" b="1" i="1" dirty="0" smtClean="0"/>
              <a:t>imaginary</a:t>
            </a:r>
            <a:r>
              <a:rPr lang="en-US" altLang="zh-CN" i="1" dirty="0" smtClean="0"/>
              <a:t> parts</a:t>
            </a:r>
            <a:endParaRPr lang="zh-CN" alt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487932" y="2944758"/>
            <a:ext cx="4205686" cy="2510190"/>
            <a:chOff x="4327010" y="2496290"/>
            <a:chExt cx="4205686" cy="251019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540738" y="3759201"/>
              <a:ext cx="28526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906726" y="2496290"/>
              <a:ext cx="0" cy="2510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5897203" y="2961294"/>
              <a:ext cx="918059" cy="79009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887680" y="3759201"/>
              <a:ext cx="551893" cy="8831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339615" y="3204714"/>
              <a:ext cx="557588" cy="5515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-Right Arrow 21"/>
            <p:cNvSpPr/>
            <p:nvPr/>
          </p:nvSpPr>
          <p:spPr>
            <a:xfrm flipV="1">
              <a:off x="5650523" y="3356338"/>
              <a:ext cx="445477" cy="4571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6346808" flipV="1">
              <a:off x="6050141" y="3788522"/>
              <a:ext cx="472831" cy="609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 rot="3062021" flipV="1">
              <a:off x="5537447" y="3757740"/>
              <a:ext cx="472831" cy="609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96080" y="2934621"/>
              <a:ext cx="1836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Complex</a:t>
              </a:r>
              <a:endParaRPr lang="en-US" b="1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15153" y="4503857"/>
              <a:ext cx="1836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Real</a:t>
              </a:r>
              <a:endParaRPr lang="en-US" b="1" i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27010" y="2950765"/>
              <a:ext cx="1836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/>
                <a:t>imaginary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995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F4597-EEDD-494F-8971-44278945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get Distributed representation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3B88E-B223-49FB-BEDE-EE2DED548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Matrix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Factorization</a:t>
            </a:r>
            <a:endParaRPr lang="en-US" altLang="zh-CN" dirty="0"/>
          </a:p>
          <a:p>
            <a:pPr lvl="1"/>
            <a:r>
              <a:rPr lang="en-US" altLang="zh-CN" dirty="0"/>
              <a:t>Word-word Matrix</a:t>
            </a:r>
          </a:p>
          <a:p>
            <a:pPr lvl="1"/>
            <a:r>
              <a:rPr lang="en-US" altLang="zh-CN" dirty="0"/>
              <a:t>Document-word Matrix</a:t>
            </a:r>
            <a:endParaRPr lang="zh-CN" altLang="en-US" dirty="0"/>
          </a:p>
          <a:p>
            <a:pPr lvl="2"/>
            <a:r>
              <a:rPr lang="en-US" altLang="zh-CN" dirty="0"/>
              <a:t>PLSA</a:t>
            </a:r>
          </a:p>
          <a:p>
            <a:pPr lvl="2"/>
            <a:r>
              <a:rPr lang="en-US" altLang="zh-CN" dirty="0"/>
              <a:t>LDA</a:t>
            </a:r>
          </a:p>
          <a:p>
            <a:r>
              <a:rPr lang="en-US" altLang="zh-CN" dirty="0"/>
              <a:t>Sample-based Prediction</a:t>
            </a:r>
          </a:p>
          <a:p>
            <a:pPr lvl="1"/>
            <a:r>
              <a:rPr lang="en-US" altLang="zh-CN" dirty="0"/>
              <a:t>NNLM</a:t>
            </a:r>
          </a:p>
          <a:p>
            <a:pPr lvl="1"/>
            <a:r>
              <a:rPr lang="en-US" altLang="zh-CN" dirty="0"/>
              <a:t>C &amp; W</a:t>
            </a:r>
          </a:p>
          <a:p>
            <a:pPr lvl="1"/>
            <a:r>
              <a:rPr lang="en-US" altLang="zh-CN" dirty="0"/>
              <a:t>Word2vec</a:t>
            </a:r>
          </a:p>
          <a:p>
            <a:pPr lvl="1"/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7D64D3-ED49-4404-B6B6-46FED47CC90D}"/>
              </a:ext>
            </a:extLst>
          </p:cNvPr>
          <p:cNvSpPr txBox="1"/>
          <p:nvPr/>
        </p:nvSpPr>
        <p:spPr>
          <a:xfrm>
            <a:off x="623582" y="6180659"/>
            <a:ext cx="799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Glove is a combination between these two schools of approaches</a:t>
            </a:r>
            <a:endParaRPr lang="zh-CN" altLang="en-US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B943F8-1034-47BB-A490-C1126A47A710}"/>
              </a:ext>
            </a:extLst>
          </p:cNvPr>
          <p:cNvSpPr/>
          <p:nvPr/>
        </p:nvSpPr>
        <p:spPr>
          <a:xfrm>
            <a:off x="623582" y="6488436"/>
            <a:ext cx="1066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Levy, Omer, and Yoav Goldberg. "Neural word embedding as implicit matrix factorization." </a:t>
            </a:r>
            <a:r>
              <a:rPr lang="en-US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 2014.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8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NNLM to Word2vec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B007EA-ECF5-4CFC-9999-AA49F80B4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402" y="2520858"/>
            <a:ext cx="4161905" cy="29809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025291" y="3982114"/>
            <a:ext cx="30089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76492" y="3797448"/>
            <a:ext cx="206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Concat</a:t>
            </a:r>
            <a:r>
              <a:rPr lang="en-US" dirty="0" smtClean="0"/>
              <a:t> -&gt; mean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431692" y="2975906"/>
            <a:ext cx="2602523" cy="295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45797" y="2652740"/>
            <a:ext cx="273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Negative sampling</a:t>
            </a:r>
          </a:p>
          <a:p>
            <a:r>
              <a:rPr lang="en-US" altLang="zh-CN" dirty="0" smtClean="0"/>
              <a:t>Hierarchical</a:t>
            </a:r>
            <a:r>
              <a:rPr lang="zh-CN" alt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6202252"/>
            <a:ext cx="1135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Bengio</a:t>
            </a:r>
            <a:r>
              <a:rPr lang="en-US" sz="1400" dirty="0"/>
              <a:t> Y, </a:t>
            </a:r>
            <a:r>
              <a:rPr lang="en-US" sz="1400" dirty="0" err="1"/>
              <a:t>Ducharme</a:t>
            </a:r>
            <a:r>
              <a:rPr lang="en-US" sz="1400" dirty="0"/>
              <a:t> R, Vincent P, et al. A neural probabilistic language model[J]. Journal of machine learning research, 2003, 3(Feb): 1137-1155</a:t>
            </a:r>
            <a:r>
              <a:rPr lang="en-US" sz="1400" dirty="0" smtClean="0"/>
              <a:t>.</a:t>
            </a:r>
          </a:p>
          <a:p>
            <a:r>
              <a:rPr lang="en-US" sz="1400" dirty="0" err="1"/>
              <a:t>Mikolov</a:t>
            </a:r>
            <a:r>
              <a:rPr lang="en-US" sz="1400" dirty="0"/>
              <a:t> T, Chen K, </a:t>
            </a:r>
            <a:r>
              <a:rPr lang="en-US" sz="1400" dirty="0" err="1"/>
              <a:t>Corrado</a:t>
            </a:r>
            <a:r>
              <a:rPr lang="en-US" sz="1400" dirty="0"/>
              <a:t> G, et al. Efficient estimation of word representations in vector space[J]. </a:t>
            </a:r>
            <a:r>
              <a:rPr lang="en-US" sz="1400" dirty="0" err="1"/>
              <a:t>arXiv</a:t>
            </a:r>
            <a:r>
              <a:rPr lang="en-US" sz="1400" dirty="0"/>
              <a:t> preprint arXiv:1301.3781, 2013.</a:t>
            </a:r>
          </a:p>
        </p:txBody>
      </p:sp>
    </p:spTree>
    <p:extLst>
      <p:ext uri="{BB962C8B-B14F-4D97-AF65-F5344CB8AC3E}">
        <p14:creationId xmlns:p14="http://schemas.microsoft.com/office/powerpoint/2010/main" val="38654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of word embedding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Linguistic regulation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𝑘𝑖𝑛𝑔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𝑞𝑢𝑒𝑒𝑛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𝑤𝑜𝑚𝑎𝑛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Semantic matching</a:t>
                </a:r>
              </a:p>
              <a:p>
                <a:pPr lvl="1"/>
                <a:r>
                  <a:rPr lang="en-US" altLang="zh-CN" dirty="0" smtClean="0"/>
                  <a:t>As the initial input Feature/</a:t>
                </a:r>
                <a:r>
                  <a:rPr lang="en-US" altLang="zh-CN" b="1" dirty="0" smtClean="0"/>
                  <a:t>Weight</a:t>
                </a:r>
                <a:r>
                  <a:rPr lang="en-US" altLang="zh-CN" dirty="0" smtClean="0"/>
                  <a:t> for NN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https://qph.fs.quoracdn.net/main-qimg-64cbe26e66e787403be0bc1d268462b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520" y="1758461"/>
            <a:ext cx="4660265" cy="163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dn-images-1.medium.com/max/1600/0*XMW5mf81LSHodnT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185" y="4081098"/>
            <a:ext cx="2730500" cy="20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43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047" y="22398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Governing </a:t>
            </a:r>
            <a:r>
              <a:rPr lang="en-US" sz="5400" dirty="0"/>
              <a:t>a large country </a:t>
            </a:r>
            <a:endParaRPr lang="en-US" sz="5400" dirty="0" smtClean="0"/>
          </a:p>
          <a:p>
            <a:pPr marL="0" indent="0" algn="r">
              <a:buNone/>
            </a:pPr>
            <a:r>
              <a:rPr lang="en-US" sz="5400" dirty="0" smtClean="0"/>
              <a:t>is </a:t>
            </a:r>
            <a:r>
              <a:rPr lang="en-US" sz="5400" dirty="0"/>
              <a:t>like cooking a </a:t>
            </a:r>
            <a:r>
              <a:rPr lang="en-US" sz="5400" dirty="0" smtClean="0"/>
              <a:t>small </a:t>
            </a:r>
            <a:r>
              <a:rPr lang="en-US" altLang="zh-CN" sz="5400" dirty="0" smtClean="0"/>
              <a:t>dish</a:t>
            </a:r>
          </a:p>
          <a:p>
            <a:pPr marL="0" indent="0" algn="r">
              <a:buNone/>
            </a:pPr>
            <a:r>
              <a:rPr lang="zh-CN" altLang="en-US" dirty="0"/>
              <a:t>治大国若烹小</a:t>
            </a:r>
            <a:r>
              <a:rPr lang="zh-CN" altLang="en-US" dirty="0" smtClean="0"/>
              <a:t>鲜</a:t>
            </a:r>
            <a:endParaRPr lang="en-US" altLang="zh-CN" dirty="0" smtClean="0"/>
          </a:p>
          <a:p>
            <a:pPr marL="0" indent="0" algn="r">
              <a:buNone/>
            </a:pPr>
            <a:endParaRPr lang="en-US" altLang="zh-CN" sz="5400" dirty="0" smtClean="0"/>
          </a:p>
          <a:p>
            <a:pPr marL="0" indent="0" algn="r">
              <a:buNone/>
            </a:pPr>
            <a:r>
              <a:rPr lang="en-US" dirty="0" smtClean="0"/>
              <a:t>ancient </a:t>
            </a:r>
            <a:r>
              <a:rPr lang="en-US" dirty="0"/>
              <a:t>Chinese philosopher, </a:t>
            </a:r>
            <a:r>
              <a:rPr lang="en-US" b="1" dirty="0"/>
              <a:t>Lao-tzu</a:t>
            </a:r>
            <a:r>
              <a:rPr lang="en-US" dirty="0"/>
              <a:t>, said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56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Only Word Embedding ?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CE7107-4D7B-4B86-8E67-A90F6956D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1393" y="2325789"/>
            <a:ext cx="2980952" cy="3076190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AED30100-F727-4E59-B8A1-6CDD38F1944D}"/>
              </a:ext>
            </a:extLst>
          </p:cNvPr>
          <p:cNvSpPr txBox="1"/>
          <p:nvPr/>
        </p:nvSpPr>
        <p:spPr>
          <a:xfrm>
            <a:off x="675779" y="1826441"/>
            <a:ext cx="609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Which is the most similar word of </a:t>
            </a:r>
            <a:r>
              <a:rPr lang="en-US" altLang="zh-CN" sz="2400" dirty="0" smtClean="0"/>
              <a:t>“Italy” </a:t>
            </a:r>
            <a:r>
              <a:rPr lang="en-US" altLang="zh-CN" sz="2400" dirty="0"/>
              <a:t>?</a:t>
            </a:r>
            <a:endParaRPr lang="zh-CN" altLang="en-US" sz="2400" dirty="0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FF7F711B-611E-46D9-B9F9-37CF77C09506}"/>
              </a:ext>
            </a:extLst>
          </p:cNvPr>
          <p:cNvSpPr txBox="1"/>
          <p:nvPr/>
        </p:nvSpPr>
        <p:spPr>
          <a:xfrm>
            <a:off x="2079849" y="3279109"/>
            <a:ext cx="6485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/>
              <a:t>Maybe</a:t>
            </a:r>
            <a:r>
              <a:rPr lang="en-US" altLang="zh-CN" sz="3200" dirty="0" smtClean="0"/>
              <a:t> “Germany” </a:t>
            </a:r>
            <a:r>
              <a:rPr lang="en-US" altLang="zh-CN" sz="3200" dirty="0"/>
              <a:t>or </a:t>
            </a:r>
            <a:r>
              <a:rPr lang="en-US" altLang="zh-CN" sz="3200" dirty="0" smtClean="0"/>
              <a:t>“Pasta” </a:t>
            </a:r>
            <a:r>
              <a:rPr lang="en-US" altLang="zh-CN" sz="3200" dirty="0"/>
              <a:t>?</a:t>
            </a:r>
            <a:endParaRPr lang="zh-CN" altLang="en-US" sz="3200" dirty="0"/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387273F5-E1D0-464A-B2BA-F9F2602DBA9F}"/>
              </a:ext>
            </a:extLst>
          </p:cNvPr>
          <p:cNvSpPr txBox="1"/>
          <p:nvPr/>
        </p:nvSpPr>
        <p:spPr>
          <a:xfrm>
            <a:off x="4627352" y="6342006"/>
            <a:ext cx="810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Nie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Jianyun</a:t>
            </a:r>
            <a:r>
              <a:rPr lang="en-US" altLang="zh-CN" sz="1600" dirty="0"/>
              <a:t> said in SIGIR 2016 Chinese-Author Workshop, Tsinghua University, Beijing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5401979"/>
            <a:ext cx="909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You cannot </a:t>
            </a:r>
            <a:r>
              <a:rPr lang="en-US" altLang="zh-CN" b="1" dirty="0" smtClean="0"/>
              <a:t>guarantee</a:t>
            </a:r>
            <a:r>
              <a:rPr lang="en-US" altLang="zh-CN" dirty="0" smtClean="0"/>
              <a:t> that each similar word pair could help your matching ? </a:t>
            </a:r>
          </a:p>
        </p:txBody>
      </p:sp>
    </p:spTree>
    <p:extLst>
      <p:ext uri="{BB962C8B-B14F-4D97-AF65-F5344CB8AC3E}">
        <p14:creationId xmlns:p14="http://schemas.microsoft.com/office/powerpoint/2010/main" val="42509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Neural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61" y="2083532"/>
            <a:ext cx="3903786" cy="4351338"/>
          </a:xfrm>
        </p:spPr>
        <p:txBody>
          <a:bodyPr/>
          <a:lstStyle/>
          <a:p>
            <a:r>
              <a:rPr lang="en-US" altLang="zh-CN" dirty="0" smtClean="0"/>
              <a:t>Trends of </a:t>
            </a:r>
            <a:r>
              <a:rPr lang="en-US" dirty="0" smtClean="0"/>
              <a:t>DL for IR</a:t>
            </a:r>
          </a:p>
          <a:p>
            <a:endParaRPr lang="en-US" dirty="0"/>
          </a:p>
          <a:p>
            <a:r>
              <a:rPr lang="en-US" dirty="0" smtClean="0"/>
              <a:t>Word embedding</a:t>
            </a:r>
          </a:p>
          <a:p>
            <a:endParaRPr lang="en-US" dirty="0"/>
          </a:p>
          <a:p>
            <a:r>
              <a:rPr lang="en-US" b="1" dirty="0" smtClean="0"/>
              <a:t>Neural network</a:t>
            </a:r>
          </a:p>
          <a:p>
            <a:endParaRPr lang="en-US" dirty="0"/>
          </a:p>
          <a:p>
            <a:r>
              <a:rPr lang="en-US" dirty="0" smtClean="0"/>
              <a:t>DL for IR/NLP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62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298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MLP</a:t>
            </a:r>
          </a:p>
          <a:p>
            <a:r>
              <a:rPr lang="en-US" dirty="0" smtClean="0"/>
              <a:t>CNN</a:t>
            </a:r>
          </a:p>
          <a:p>
            <a:pPr lvl="1"/>
            <a:r>
              <a:rPr lang="en-US" b="1" dirty="0" smtClean="0"/>
              <a:t>Shift/</a:t>
            </a:r>
            <a:r>
              <a:rPr lang="en-US" b="1" dirty="0"/>
              <a:t>S</a:t>
            </a:r>
            <a:r>
              <a:rPr lang="en-US" b="1" dirty="0" smtClean="0"/>
              <a:t>pace invariant</a:t>
            </a:r>
            <a:endParaRPr lang="en-US" dirty="0" smtClean="0"/>
          </a:p>
          <a:p>
            <a:r>
              <a:rPr lang="en-US" dirty="0" smtClean="0"/>
              <a:t>Recurrent NN  -   [LSTM/GUR]</a:t>
            </a:r>
          </a:p>
          <a:p>
            <a:pPr lvl="1"/>
            <a:r>
              <a:rPr lang="en-US" b="1" dirty="0" smtClean="0"/>
              <a:t>Time-sensitive</a:t>
            </a:r>
          </a:p>
          <a:p>
            <a:r>
              <a:rPr lang="en-US" dirty="0" smtClean="0"/>
              <a:t>Recursive NN</a:t>
            </a:r>
          </a:p>
          <a:p>
            <a:pPr lvl="1"/>
            <a:r>
              <a:rPr lang="en-US" b="1" dirty="0" smtClean="0"/>
              <a:t>Structure-sensitive </a:t>
            </a:r>
          </a:p>
          <a:p>
            <a:r>
              <a:rPr lang="en-US" dirty="0" smtClean="0"/>
              <a:t>Special Case </a:t>
            </a:r>
          </a:p>
          <a:p>
            <a:pPr lvl="1"/>
            <a:r>
              <a:rPr lang="en-US" dirty="0" smtClean="0"/>
              <a:t>Seq2seq</a:t>
            </a:r>
          </a:p>
          <a:p>
            <a:pPr lvl="1"/>
            <a:r>
              <a:rPr lang="en-US" dirty="0" smtClean="0"/>
              <a:t>GAN</a:t>
            </a:r>
          </a:p>
          <a:p>
            <a:pPr lvl="1"/>
            <a:r>
              <a:rPr lang="en-US" dirty="0" smtClean="0"/>
              <a:t>Reinforced Learning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980A-3737-42AA-A31E-25189DDC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051EF6-8F66-4AB7-AF81-72A49478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1" y="1757800"/>
            <a:ext cx="9907398" cy="390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980A-3737-42AA-A31E-25189DDC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UAT in MLP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C94409-BE67-4EA1-8E30-2F33683E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92" y="1822478"/>
            <a:ext cx="7857143" cy="2323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C5DEEC-1A50-4EC3-8645-74773F7E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66" y="1367757"/>
            <a:ext cx="2057143" cy="733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F4A9E9-5C47-41E0-8582-35342870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93" y="1822478"/>
            <a:ext cx="2057143" cy="7333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F4E7EF-A701-4B4E-9EA2-1E48D5022ED5}"/>
              </a:ext>
            </a:extLst>
          </p:cNvPr>
          <p:cNvSpPr txBox="1"/>
          <p:nvPr/>
        </p:nvSpPr>
        <p:spPr>
          <a:xfrm>
            <a:off x="2635098" y="4934544"/>
            <a:ext cx="832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Multi-layer Non-linear Mapping  - &gt;  </a:t>
            </a:r>
            <a:r>
              <a:rPr lang="en-US" altLang="zh-CN" b="1" dirty="0"/>
              <a:t>U</a:t>
            </a:r>
            <a:r>
              <a:rPr lang="en-US" altLang="zh-CN" dirty="0"/>
              <a:t>niversal </a:t>
            </a:r>
            <a:r>
              <a:rPr lang="en-US" altLang="zh-CN" b="1" dirty="0"/>
              <a:t>A</a:t>
            </a:r>
            <a:r>
              <a:rPr lang="en-US" altLang="zh-CN" dirty="0"/>
              <a:t>pproximation </a:t>
            </a:r>
            <a:r>
              <a:rPr lang="en-US" altLang="zh-CN" b="1" dirty="0"/>
              <a:t>T</a:t>
            </a:r>
            <a:r>
              <a:rPr lang="en-US" altLang="zh-CN" dirty="0"/>
              <a:t>heorem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5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87450EC-54AF-4FCC-B716-6D6934A054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sample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 err="1"/>
                  <a:t>wx+b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87450EC-54AF-4FCC-B716-6D6934A05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ABEC35F-7E2B-48CE-BE5D-349BE9A9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086" y="2205392"/>
            <a:ext cx="5819048" cy="2866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D573B3-46F3-487E-A11C-6675380E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143" y="5454275"/>
            <a:ext cx="4685714" cy="619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188F69-A881-41A5-86E9-395487D0C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346" y="4171282"/>
            <a:ext cx="1580952" cy="4952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77692B8-1EE0-4EA5-A10A-FD93E22F29F4}"/>
              </a:ext>
            </a:extLst>
          </p:cNvPr>
          <p:cNvSpPr/>
          <p:nvPr/>
        </p:nvSpPr>
        <p:spPr>
          <a:xfrm>
            <a:off x="6926511" y="6455539"/>
            <a:ext cx="4880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http://neuralnetworksanddeeplearning.com/chap4.html</a:t>
            </a:r>
          </a:p>
        </p:txBody>
      </p:sp>
    </p:spTree>
    <p:extLst>
      <p:ext uri="{BB962C8B-B14F-4D97-AF65-F5344CB8AC3E}">
        <p14:creationId xmlns:p14="http://schemas.microsoft.com/office/powerpoint/2010/main" val="252538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450EC-54AF-4FCC-B716-6D6934A0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another sample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D573B3-46F3-487E-A11C-6675380E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43" y="5454275"/>
            <a:ext cx="4685714" cy="6190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954856-28E2-4352-B095-583B3064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18" y="2141884"/>
            <a:ext cx="5952381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MLP to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connection </a:t>
            </a:r>
          </a:p>
          <a:p>
            <a:r>
              <a:rPr lang="en-US" dirty="0" smtClean="0"/>
              <a:t>Shared weight</a:t>
            </a:r>
          </a:p>
          <a:p>
            <a:r>
              <a:rPr lang="en-US" dirty="0" smtClean="0"/>
              <a:t>Pooling strategy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67988"/>
            <a:ext cx="4278235" cy="1462801"/>
          </a:xfrm>
          <a:prstGeom prst="rect">
            <a:avLst/>
          </a:prstGeom>
        </p:spPr>
      </p:pic>
      <p:pic>
        <p:nvPicPr>
          <p:cNvPr id="2050" name="Picture 2" descr="Image result for Convolution Demo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833" y="1532243"/>
            <a:ext cx="4825830" cy="39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92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NN in CV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" y="3024775"/>
            <a:ext cx="3116657" cy="1926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83219" y="2418728"/>
            <a:ext cx="389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Top 5 error in ImageNet classification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95889" y="4822085"/>
            <a:ext cx="389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MAP in Pascal VOC visual recognition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01" y="3003509"/>
            <a:ext cx="2931120" cy="1711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412" y="3049998"/>
            <a:ext cx="3038095" cy="21714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04051" y="2442465"/>
            <a:ext cx="52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10-fold mean precision  Face recognition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LFW dataset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10535138" y="5191417"/>
            <a:ext cx="726831" cy="2324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54712" y="5423877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Deep NN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1354712" y="4951280"/>
            <a:ext cx="1404119" cy="2324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766" y="6337814"/>
            <a:ext cx="4657143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6" y="5331120"/>
            <a:ext cx="6620264" cy="980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End-2-end in 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Tradition CV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altLang="zh-CN" dirty="0" smtClean="0"/>
              <a:t>Modern CV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Unsupervised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mid-representation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altLang="zh-CN" dirty="0" smtClean="0"/>
              <a:t>DNN CV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end-2-end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65" y="2266462"/>
            <a:ext cx="6754765" cy="992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76" y="3908785"/>
            <a:ext cx="6385183" cy="9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878" y="219294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General Cooking</a:t>
            </a:r>
          </a:p>
          <a:p>
            <a:pPr lvl="1"/>
            <a:r>
              <a:rPr lang="en-US" dirty="0" smtClean="0"/>
              <a:t>Material :  Word embedding</a:t>
            </a:r>
          </a:p>
          <a:p>
            <a:pPr lvl="1"/>
            <a:r>
              <a:rPr lang="en-US" dirty="0" smtClean="0"/>
              <a:t>Methods:  Neural network</a:t>
            </a:r>
          </a:p>
          <a:p>
            <a:endParaRPr lang="en-US" dirty="0" smtClean="0"/>
          </a:p>
          <a:p>
            <a:r>
              <a:rPr lang="en-US" dirty="0" smtClean="0"/>
              <a:t>Quantum-</a:t>
            </a:r>
            <a:r>
              <a:rPr lang="en-US" altLang="zh-CN" dirty="0" smtClean="0"/>
              <a:t>s</a:t>
            </a:r>
            <a:r>
              <a:rPr lang="en-US" dirty="0" smtClean="0"/>
              <a:t>ty</a:t>
            </a:r>
            <a:r>
              <a:rPr lang="en-US" altLang="zh-CN" dirty="0" smtClean="0"/>
              <a:t>l</a:t>
            </a:r>
            <a:r>
              <a:rPr lang="en-US" dirty="0" smtClean="0"/>
              <a:t>e Cooking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77654-B56C-431D-B29F-C7ED0223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2A2EA-98DA-4640-914D-4E3130B35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 CNN </a:t>
            </a:r>
          </a:p>
          <a:p>
            <a:r>
              <a:rPr lang="en-US" altLang="zh-CN" dirty="0" err="1"/>
              <a:t>Kalchbrenner</a:t>
            </a:r>
            <a:r>
              <a:rPr lang="en-US" altLang="zh-CN" dirty="0"/>
              <a:t> N, </a:t>
            </a:r>
            <a:r>
              <a:rPr lang="en-US" altLang="zh-CN" dirty="0" err="1"/>
              <a:t>Grefenstette</a:t>
            </a:r>
            <a:r>
              <a:rPr lang="en-US" altLang="zh-CN" dirty="0"/>
              <a:t> E, </a:t>
            </a:r>
            <a:r>
              <a:rPr lang="en-US" altLang="zh-CN" dirty="0" err="1"/>
              <a:t>Blunsom</a:t>
            </a:r>
            <a:r>
              <a:rPr lang="en-US" altLang="zh-CN" dirty="0"/>
              <a:t> P. A convolutional neural network for modelling sentences[J].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arXiv:1404.2188, 2014</a:t>
            </a:r>
          </a:p>
          <a:p>
            <a:r>
              <a:rPr lang="en-US" altLang="zh-CN" dirty="0"/>
              <a:t>Kim CNN</a:t>
            </a:r>
          </a:p>
          <a:p>
            <a:r>
              <a:rPr lang="en-US" altLang="zh-CN" dirty="0"/>
              <a:t>VDCNN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9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1EF50-E500-4C95-8766-73822ECD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[</a:t>
            </a:r>
            <a:r>
              <a:rPr lang="en-US" altLang="zh-CN" dirty="0" err="1"/>
              <a:t>kim</a:t>
            </a:r>
            <a:r>
              <a:rPr lang="en-US" altLang="zh-CN" dirty="0"/>
              <a:t> EMNLP 2014]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806A71D-6446-4D1E-B7DF-889530036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10" y="1630339"/>
            <a:ext cx="7942857" cy="3923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C3C470-CCC8-4CF0-A8FF-DAAF47A8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55" y="2521104"/>
            <a:ext cx="3604935" cy="21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02978-091D-42BC-9A51-75A156EE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 deeper or not?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B9AA9-B72F-4204-B133-6793E97D5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2" y="1881478"/>
            <a:ext cx="6292442" cy="4351338"/>
          </a:xfrm>
        </p:spPr>
        <p:txBody>
          <a:bodyPr/>
          <a:lstStyle/>
          <a:p>
            <a:r>
              <a:rPr lang="en-US" altLang="zh-CN" dirty="0"/>
              <a:t>DEEP</a:t>
            </a:r>
          </a:p>
          <a:p>
            <a:pPr lvl="1"/>
            <a:r>
              <a:rPr lang="en-US" altLang="zh-CN" dirty="0"/>
              <a:t>Slower </a:t>
            </a:r>
          </a:p>
          <a:p>
            <a:pPr lvl="1"/>
            <a:r>
              <a:rPr lang="en-US" altLang="zh-CN" dirty="0"/>
              <a:t>Overfitting</a:t>
            </a:r>
          </a:p>
          <a:p>
            <a:pPr lvl="2"/>
            <a:r>
              <a:rPr lang="en-US" altLang="zh-CN" dirty="0"/>
              <a:t>More Parameters, more data need to feed</a:t>
            </a:r>
          </a:p>
          <a:p>
            <a:pPr lvl="1"/>
            <a:r>
              <a:rPr lang="en-US" altLang="zh-CN" dirty="0"/>
              <a:t>Hard for convergence</a:t>
            </a:r>
          </a:p>
          <a:p>
            <a:pPr lvl="2"/>
            <a:r>
              <a:rPr lang="en-US" altLang="zh-CN" dirty="0"/>
              <a:t>Highway network</a:t>
            </a:r>
          </a:p>
          <a:p>
            <a:pPr lvl="2"/>
            <a:r>
              <a:rPr lang="en-US" altLang="zh-CN" dirty="0"/>
              <a:t>Residual Block</a:t>
            </a:r>
          </a:p>
          <a:p>
            <a:pPr lvl="2"/>
            <a:r>
              <a:rPr lang="en-US" altLang="zh-CN" dirty="0"/>
              <a:t>Inception</a:t>
            </a:r>
          </a:p>
          <a:p>
            <a:pPr lvl="2"/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A783E-A032-46B9-B6AB-27A13774E0C0}"/>
              </a:ext>
            </a:extLst>
          </p:cNvPr>
          <p:cNvSpPr txBox="1">
            <a:spLocks/>
          </p:cNvSpPr>
          <p:nvPr/>
        </p:nvSpPr>
        <p:spPr>
          <a:xfrm>
            <a:off x="6618914" y="1881478"/>
            <a:ext cx="4488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Shallow: one-layer</a:t>
            </a:r>
          </a:p>
          <a:p>
            <a:pPr lvl="1"/>
            <a:r>
              <a:rPr lang="en-US" altLang="zh-CN" dirty="0"/>
              <a:t>Fast</a:t>
            </a:r>
          </a:p>
          <a:p>
            <a:pPr lvl="1"/>
            <a:r>
              <a:rPr lang="en-US" altLang="zh-CN" dirty="0"/>
              <a:t>Less data, </a:t>
            </a:r>
            <a:r>
              <a:rPr lang="en-US" altLang="zh-CN" dirty="0" err="1"/>
              <a:t>es</a:t>
            </a:r>
            <a:r>
              <a:rPr lang="en-US" altLang="zh-CN" dirty="0"/>
              <a:t>. </a:t>
            </a:r>
            <a:r>
              <a:rPr lang="en-US" altLang="zh-CN" dirty="0" err="1"/>
              <a:t>Fastext</a:t>
            </a:r>
            <a:r>
              <a:rPr lang="en-US" altLang="zh-CN" dirty="0"/>
              <a:t>. 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4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AA1DA-F6C3-400B-A038-8657F675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 deeper or not?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D09661-AD96-4A30-B19B-2CF59E90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361" y="1495602"/>
            <a:ext cx="7885714" cy="4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2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0AC5D-25CD-4E92-8451-DCC4BD78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Very Large CNN [</a:t>
            </a:r>
            <a:r>
              <a:rPr lang="en-US" altLang="zh-CN" dirty="0" err="1"/>
              <a:t>Conneau</a:t>
            </a:r>
            <a:r>
              <a:rPr lang="en-US" altLang="zh-CN" dirty="0"/>
              <a:t> EACL  ]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994C639-DBF9-42AC-8C0C-E03217E0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8766" y="275008"/>
            <a:ext cx="2453759" cy="64370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B52592-BD5D-4CE2-AE61-8F4E7649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18" y="1826925"/>
            <a:ext cx="6685714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5F7BD-A70B-43E5-BE15-C685C9D9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FASTEX [EACL 2017]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8026C8-96CC-4F18-93D9-6B8EEA06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79" y="1690688"/>
            <a:ext cx="5561905" cy="43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396075-FA56-45BC-9C32-3F788D5E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186" y="3164822"/>
            <a:ext cx="2866667" cy="1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pic>
        <p:nvPicPr>
          <p:cNvPr id="3074" name="Picture 2" descr="https://upload.wikimedia.org/wikipedia/commons/thumb/b/b5/Recurrent_neural_network_unfold.svg/1920px-Recurrent_neural_network_unfold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25" y="1612534"/>
            <a:ext cx="9360327" cy="31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66" y="1873566"/>
            <a:ext cx="6666667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0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pic>
        <p:nvPicPr>
          <p:cNvPr id="3074" name="Picture 2" descr="https://upload.wikimedia.org/wikipedia/commons/thumb/b/b5/Recurrent_neural_network_unfold.svg/1920px-Recurrent_neural_network_unfold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25" y="1612534"/>
            <a:ext cx="9360327" cy="31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4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DA3CF-127B-436B-ADEC-D0BED12B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Forget gate</a:t>
            </a:r>
            <a:endParaRPr lang="zh-CN" altLang="en-US" dirty="0"/>
          </a:p>
        </p:txBody>
      </p:sp>
      <p:pic>
        <p:nvPicPr>
          <p:cNvPr id="2050" name="Picture 2" descr="http://colah.github.io/posts/2015-08-Understanding-LSTMs/img/LSTM3-focus-f.png">
            <a:extLst>
              <a:ext uri="{FF2B5EF4-FFF2-40B4-BE49-F238E27FC236}">
                <a16:creationId xmlns:a16="http://schemas.microsoft.com/office/drawing/2014/main" id="{2BC70B28-7FE9-4493-A791-46B40A5DCE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55" y="2703598"/>
            <a:ext cx="8348489" cy="257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7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DA3CF-127B-436B-ADEC-D0BED12B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Input gate</a:t>
            </a:r>
            <a:endParaRPr lang="zh-CN" altLang="en-US" dirty="0"/>
          </a:p>
        </p:txBody>
      </p:sp>
      <p:pic>
        <p:nvPicPr>
          <p:cNvPr id="3074" name="Picture 2" descr="http://colah.github.io/posts/2015-08-Understanding-LSTMs/img/LSTM3-focus-i.png">
            <a:extLst>
              <a:ext uri="{FF2B5EF4-FFF2-40B4-BE49-F238E27FC236}">
                <a16:creationId xmlns:a16="http://schemas.microsoft.com/office/drawing/2014/main" id="{35B67EA7-5DD3-48D4-BE2A-064980EE1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14" y="2474751"/>
            <a:ext cx="7773232" cy="24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0D06A7B-6A5F-469D-AF51-206D95AC09FD}"/>
              </a:ext>
            </a:extLst>
          </p:cNvPr>
          <p:cNvSpPr/>
          <p:nvPr/>
        </p:nvSpPr>
        <p:spPr>
          <a:xfrm>
            <a:off x="2288130" y="6012701"/>
            <a:ext cx="779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Lato"/>
              </a:rPr>
              <a:t>replace tanh with  </a:t>
            </a:r>
            <a:r>
              <a:rPr lang="en-US" altLang="zh-CN" b="1" dirty="0" err="1">
                <a:solidFill>
                  <a:srgbClr val="333333"/>
                </a:solidFill>
                <a:latin typeface="Lato"/>
              </a:rPr>
              <a:t>softsign</a:t>
            </a:r>
            <a:r>
              <a:rPr lang="en-US" altLang="zh-CN" dirty="0">
                <a:solidFill>
                  <a:srgbClr val="333333"/>
                </a:solidFill>
                <a:latin typeface="Lato"/>
              </a:rPr>
              <a:t> (not </a:t>
            </a:r>
            <a:r>
              <a:rPr lang="en-US" altLang="zh-CN" dirty="0" err="1">
                <a:solidFill>
                  <a:srgbClr val="333333"/>
                </a:solidFill>
                <a:latin typeface="Lato"/>
              </a:rPr>
              <a:t>softmax</a:t>
            </a:r>
            <a:r>
              <a:rPr lang="en-US" altLang="zh-CN" dirty="0">
                <a:solidFill>
                  <a:srgbClr val="333333"/>
                </a:solidFill>
                <a:latin typeface="Lato"/>
              </a:rPr>
              <a:t>) activation for prevent </a:t>
            </a:r>
            <a:r>
              <a:rPr lang="en-US" altLang="zh-CN" b="1" dirty="0">
                <a:solidFill>
                  <a:srgbClr val="333333"/>
                </a:solidFill>
                <a:latin typeface="Lato"/>
              </a:rPr>
              <a:t>overfitting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7250DE-CC2E-4D5A-8B3D-89A3328632DC}"/>
              </a:ext>
            </a:extLst>
          </p:cNvPr>
          <p:cNvSpPr/>
          <p:nvPr/>
        </p:nvSpPr>
        <p:spPr>
          <a:xfrm>
            <a:off x="8182034" y="6396822"/>
            <a:ext cx="3171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https://zhuanlan.zhihu.com/p/21952042</a:t>
            </a:r>
          </a:p>
        </p:txBody>
      </p:sp>
    </p:spTree>
    <p:extLst>
      <p:ext uri="{BB962C8B-B14F-4D97-AF65-F5344CB8AC3E}">
        <p14:creationId xmlns:p14="http://schemas.microsoft.com/office/powerpoint/2010/main" val="21016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Neural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61" y="2083532"/>
            <a:ext cx="3903786" cy="4351338"/>
          </a:xfrm>
        </p:spPr>
        <p:txBody>
          <a:bodyPr/>
          <a:lstStyle/>
          <a:p>
            <a:r>
              <a:rPr lang="en-US" altLang="zh-CN" b="1" dirty="0" smtClean="0"/>
              <a:t>Trends of </a:t>
            </a:r>
            <a:r>
              <a:rPr lang="en-US" b="1" dirty="0" smtClean="0"/>
              <a:t>DL for IR</a:t>
            </a:r>
          </a:p>
          <a:p>
            <a:endParaRPr lang="en-US" dirty="0"/>
          </a:p>
          <a:p>
            <a:r>
              <a:rPr lang="en-US" dirty="0" smtClean="0"/>
              <a:t>Word embedding</a:t>
            </a:r>
          </a:p>
          <a:p>
            <a:endParaRPr lang="en-US" dirty="0"/>
          </a:p>
          <a:p>
            <a:r>
              <a:rPr lang="en-US" dirty="0" smtClean="0"/>
              <a:t>Neural network</a:t>
            </a:r>
          </a:p>
          <a:p>
            <a:endParaRPr lang="en-US" dirty="0"/>
          </a:p>
          <a:p>
            <a:r>
              <a:rPr lang="en-US" dirty="0" smtClean="0"/>
              <a:t>DL for IR/NLP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0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F92E7-A68E-4B0B-9A1A-94BEBCBE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Forgotten + input</a:t>
            </a:r>
            <a:endParaRPr lang="zh-CN" altLang="en-US" dirty="0"/>
          </a:p>
        </p:txBody>
      </p:sp>
      <p:pic>
        <p:nvPicPr>
          <p:cNvPr id="4098" name="Picture 2" descr="http://colah.github.io/posts/2015-08-Understanding-LSTMs/img/LSTM3-focus-C.png">
            <a:extLst>
              <a:ext uri="{FF2B5EF4-FFF2-40B4-BE49-F238E27FC236}">
                <a16:creationId xmlns:a16="http://schemas.microsoft.com/office/drawing/2014/main" id="{B591DB3F-10F1-4848-B85A-C245B672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773" y="2608977"/>
            <a:ext cx="7474453" cy="230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350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F92E7-A68E-4B0B-9A1A-94BEBCBE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Output Gate</a:t>
            </a:r>
            <a:endParaRPr lang="zh-CN" altLang="en-US" dirty="0"/>
          </a:p>
        </p:txBody>
      </p:sp>
      <p:pic>
        <p:nvPicPr>
          <p:cNvPr id="5124" name="Picture 4" descr="http://colah.github.io/posts/2015-08-Understanding-LSTMs/img/LSTM3-focus-o.png">
            <a:extLst>
              <a:ext uri="{FF2B5EF4-FFF2-40B4-BE49-F238E27FC236}">
                <a16:creationId xmlns:a16="http://schemas.microsoft.com/office/drawing/2014/main" id="{9A38EA41-01B5-4A15-B425-246C0F1A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56" y="2611870"/>
            <a:ext cx="8279934" cy="255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721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1914-2F5D-4D7B-8F6E-19DC54F7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LSTM </a:t>
            </a:r>
            <a:r>
              <a:rPr lang="en-US" altLang="zh-CN" b="1" dirty="0"/>
              <a:t>Variants: </a:t>
            </a:r>
            <a:r>
              <a:rPr lang="en-US" altLang="zh-CN" dirty="0"/>
              <a:t>Peephole connections</a:t>
            </a:r>
            <a:endParaRPr lang="zh-CN" altLang="en-US" dirty="0"/>
          </a:p>
        </p:txBody>
      </p:sp>
      <p:pic>
        <p:nvPicPr>
          <p:cNvPr id="6146" name="Picture 2" descr="http://colah.github.io/posts/2015-08-Understanding-LSTMs/img/LSTM3-var-peepholes.png">
            <a:extLst>
              <a:ext uri="{FF2B5EF4-FFF2-40B4-BE49-F238E27FC236}">
                <a16:creationId xmlns:a16="http://schemas.microsoft.com/office/drawing/2014/main" id="{FE09C32D-FEFA-4CB0-907B-7B2C2315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63" y="2818701"/>
            <a:ext cx="8914019" cy="27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38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1914-2F5D-4D7B-8F6E-19DC54F7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7723" cy="1325563"/>
          </a:xfrm>
        </p:spPr>
        <p:txBody>
          <a:bodyPr/>
          <a:lstStyle/>
          <a:p>
            <a:r>
              <a:rPr lang="en-US" altLang="zh-CN" dirty="0"/>
              <a:t> LSTM </a:t>
            </a:r>
            <a:r>
              <a:rPr lang="en-US" altLang="zh-CN" b="1" dirty="0"/>
              <a:t>Variants: </a:t>
            </a:r>
            <a:r>
              <a:rPr lang="en-US" altLang="zh-CN" dirty="0"/>
              <a:t>coupled forget and input gates</a:t>
            </a:r>
            <a:endParaRPr lang="zh-CN" altLang="en-US" dirty="0"/>
          </a:p>
        </p:txBody>
      </p:sp>
      <p:pic>
        <p:nvPicPr>
          <p:cNvPr id="7170" name="Picture 2" descr="http://colah.github.io/posts/2015-08-Understanding-LSTMs/img/LSTM3-var-tied.png">
            <a:extLst>
              <a:ext uri="{FF2B5EF4-FFF2-40B4-BE49-F238E27FC236}">
                <a16:creationId xmlns:a16="http://schemas.microsoft.com/office/drawing/2014/main" id="{171AA98A-B60D-4F64-BDB9-4F210ED0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45" y="2443194"/>
            <a:ext cx="9114038" cy="281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65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1914-2F5D-4D7B-8F6E-19DC54F7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7723" cy="1325563"/>
          </a:xfrm>
        </p:spPr>
        <p:txBody>
          <a:bodyPr/>
          <a:lstStyle/>
          <a:p>
            <a:r>
              <a:rPr lang="en-US" altLang="zh-CN" dirty="0"/>
              <a:t> LSTM </a:t>
            </a:r>
            <a:r>
              <a:rPr lang="en-US" altLang="zh-CN" b="1" dirty="0"/>
              <a:t>Variants: </a:t>
            </a:r>
            <a:r>
              <a:rPr lang="en-US" altLang="zh-CN" dirty="0"/>
              <a:t>GRU</a:t>
            </a:r>
            <a:endParaRPr lang="zh-CN" altLang="en-US" dirty="0"/>
          </a:p>
        </p:txBody>
      </p:sp>
      <p:pic>
        <p:nvPicPr>
          <p:cNvPr id="8194" name="Picture 2" descr="A gated recurrent unit neural network.">
            <a:extLst>
              <a:ext uri="{FF2B5EF4-FFF2-40B4-BE49-F238E27FC236}">
                <a16:creationId xmlns:a16="http://schemas.microsoft.com/office/drawing/2014/main" id="{F7B91E07-796D-44F2-B4BC-2E3EB966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63" y="1980525"/>
            <a:ext cx="9941654" cy="30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2F5696-F6CC-4231-B07B-7FCCCF33E884}"/>
              </a:ext>
            </a:extLst>
          </p:cNvPr>
          <p:cNvSpPr txBox="1"/>
          <p:nvPr/>
        </p:nvSpPr>
        <p:spPr>
          <a:xfrm>
            <a:off x="3699545" y="5461029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/>
              <a:t>Hidden =  Cell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/>
              <a:t>Forget gate + input gate 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734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F92E7-A68E-4B0B-9A1A-94BEBCBE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BiLSTM</a:t>
            </a:r>
            <a:endParaRPr lang="zh-CN" altLang="en-US" dirty="0"/>
          </a:p>
        </p:txBody>
      </p:sp>
      <p:pic>
        <p:nvPicPr>
          <p:cNvPr id="18434" name="Picture 2" descr="这里写图片描述">
            <a:extLst>
              <a:ext uri="{FF2B5EF4-FFF2-40B4-BE49-F238E27FC236}">
                <a16:creationId xmlns:a16="http://schemas.microsoft.com/office/drawing/2014/main" id="{D6FC6FF7-B206-4F43-A460-A7E469A3C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87" y="1521020"/>
            <a:ext cx="6503827" cy="46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4360986" y="5142523"/>
            <a:ext cx="576775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165601" y="3576217"/>
            <a:ext cx="5884984" cy="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92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C7049-F8C2-4B30-BD2B-5ADDF487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or Mean?</a:t>
            </a:r>
            <a:endParaRPr lang="zh-CN" altLang="en-US" dirty="0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B3235CE8-390F-4ADA-B826-03E52BAD7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88" y="1556464"/>
            <a:ext cx="4904763" cy="42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91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C285C-C87C-483D-8B1A-ECBF4D53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RNN/LSTM with Attention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893267-9295-437F-AF00-E2267BF9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1" y="1648047"/>
            <a:ext cx="7495238" cy="35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DEC622-CBCC-43F3-9691-5B2EA28B2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752" y="2884721"/>
            <a:ext cx="3000000" cy="20952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0A5559-3515-4CD3-8FC5-A890749B3FED}"/>
              </a:ext>
            </a:extLst>
          </p:cNvPr>
          <p:cNvSpPr/>
          <p:nvPr/>
        </p:nvSpPr>
        <p:spPr>
          <a:xfrm>
            <a:off x="7320264" y="5815602"/>
            <a:ext cx="417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https://www.jianshu.com/p/4fbc4939509f</a:t>
            </a:r>
          </a:p>
        </p:txBody>
      </p:sp>
    </p:spTree>
    <p:extLst>
      <p:ext uri="{BB962C8B-B14F-4D97-AF65-F5344CB8AC3E}">
        <p14:creationId xmlns:p14="http://schemas.microsoft.com/office/powerpoint/2010/main" val="736031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C285C-C87C-483D-8B1A-ECBF4D53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Visualization of Attention in RNN/LSTM</a:t>
            </a:r>
            <a:endParaRPr lang="zh-CN" altLang="en-US" dirty="0"/>
          </a:p>
        </p:txBody>
      </p:sp>
      <p:pic>
        <p:nvPicPr>
          <p:cNvPr id="12290" name="Picture 2" descr="http://i.imgur.com/V9HYowa.png">
            <a:extLst>
              <a:ext uri="{FF2B5EF4-FFF2-40B4-BE49-F238E27FC236}">
                <a16:creationId xmlns:a16="http://schemas.microsoft.com/office/drawing/2014/main" id="{DCD2E5C6-8156-426B-937F-84C7876E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1079"/>
            <a:ext cx="3481189" cy="38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59D995-6085-4C59-B0D2-4185DE8868C2}"/>
              </a:ext>
            </a:extLst>
          </p:cNvPr>
          <p:cNvSpPr txBox="1"/>
          <p:nvPr/>
        </p:nvSpPr>
        <p:spPr>
          <a:xfrm>
            <a:off x="1652630" y="5981044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 Translation</a:t>
            </a:r>
            <a:endParaRPr lang="zh-CN" altLang="en-US" dirty="0"/>
          </a:p>
        </p:txBody>
      </p:sp>
      <p:pic>
        <p:nvPicPr>
          <p:cNvPr id="12292" name="Picture 4" descr="http://i.imgur.com/qycpffZ.png">
            <a:extLst>
              <a:ext uri="{FF2B5EF4-FFF2-40B4-BE49-F238E27FC236}">
                <a16:creationId xmlns:a16="http://schemas.microsoft.com/office/drawing/2014/main" id="{D4F5606E-DA0B-4532-ADBE-B9BD34610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615" y="2422059"/>
            <a:ext cx="6572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07E3FA-734E-4324-829F-21469AC22319}"/>
              </a:ext>
            </a:extLst>
          </p:cNvPr>
          <p:cNvSpPr txBox="1"/>
          <p:nvPr/>
        </p:nvSpPr>
        <p:spPr>
          <a:xfrm>
            <a:off x="7477388" y="5804569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560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C285C-C87C-483D-8B1A-ECBF4D53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Visualization of Attention in RNN/LSTM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59D995-6085-4C59-B0D2-4185DE8868C2}"/>
              </a:ext>
            </a:extLst>
          </p:cNvPr>
          <p:cNvSpPr txBox="1"/>
          <p:nvPr/>
        </p:nvSpPr>
        <p:spPr>
          <a:xfrm>
            <a:off x="1694575" y="5725384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b="1" dirty="0"/>
              <a:t>Sematic Entailment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07E3FA-734E-4324-829F-21469AC22319}"/>
              </a:ext>
            </a:extLst>
          </p:cNvPr>
          <p:cNvSpPr txBox="1"/>
          <p:nvPr/>
        </p:nvSpPr>
        <p:spPr>
          <a:xfrm>
            <a:off x="7544500" y="5603233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b="1" dirty="0"/>
              <a:t>Speech Recognition</a:t>
            </a:r>
          </a:p>
        </p:txBody>
      </p:sp>
      <p:pic>
        <p:nvPicPr>
          <p:cNvPr id="14338" name="Picture 2" descr="Attentional Interpretation of Premise Words to Hypothesis Words">
            <a:extLst>
              <a:ext uri="{FF2B5EF4-FFF2-40B4-BE49-F238E27FC236}">
                <a16:creationId xmlns:a16="http://schemas.microsoft.com/office/drawing/2014/main" id="{C7537647-A4A0-4AAF-9659-09C564EE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5" y="2288352"/>
            <a:ext cx="5235277" cy="283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ttentional Interpretation of Output Phoneme Location to Input Frames of Audio">
            <a:extLst>
              <a:ext uri="{FF2B5EF4-FFF2-40B4-BE49-F238E27FC236}">
                <a16:creationId xmlns:a16="http://schemas.microsoft.com/office/drawing/2014/main" id="{627B354F-BE87-43FF-B14D-242F6EFA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41" y="2930936"/>
            <a:ext cx="4652526" cy="12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2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Learning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Computer vision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Natural </a:t>
            </a:r>
            <a:r>
              <a:rPr lang="en-US" dirty="0"/>
              <a:t>Language </a:t>
            </a:r>
            <a:r>
              <a:rPr lang="en-US" dirty="0" smtClean="0"/>
              <a:t>processing [including IR]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Speech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Robots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277" y="1524795"/>
            <a:ext cx="844794" cy="844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277" y="2662301"/>
            <a:ext cx="882160" cy="882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26" y="3837173"/>
            <a:ext cx="866530" cy="866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26" y="4827894"/>
            <a:ext cx="872301" cy="8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8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B9C08-5811-4DFA-B421-3284BCC2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Deeper LSTM</a:t>
            </a:r>
            <a:endParaRPr lang="zh-CN" altLang="en-US" dirty="0"/>
          </a:p>
        </p:txBody>
      </p:sp>
      <p:pic>
        <p:nvPicPr>
          <p:cNvPr id="20482" name="Picture 2" descr="“stacked lstm”的图片搜索结果">
            <a:extLst>
              <a:ext uri="{FF2B5EF4-FFF2-40B4-BE49-F238E27FC236}">
                <a16:creationId xmlns:a16="http://schemas.microsoft.com/office/drawing/2014/main" id="{8321F05B-403D-4F9B-B490-CE922896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14" y="2178930"/>
            <a:ext cx="4756654" cy="330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3DE2A7-840B-4E64-963C-A6322260257A}"/>
              </a:ext>
            </a:extLst>
          </p:cNvPr>
          <p:cNvSpPr txBox="1"/>
          <p:nvPr/>
        </p:nvSpPr>
        <p:spPr>
          <a:xfrm>
            <a:off x="3322041" y="6199464"/>
            <a:ext cx="49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Deep is not necessary, but more </a:t>
            </a:r>
            <a:r>
              <a:rPr lang="en-US" altLang="zh-CN" dirty="0" smtClean="0"/>
              <a:t>feeding data</a:t>
            </a:r>
            <a:r>
              <a:rPr lang="en-US" altLang="zh-CN" dirty="0"/>
              <a:t>!!!</a:t>
            </a:r>
            <a:endParaRPr lang="zh-CN" altLang="en-US" dirty="0"/>
          </a:p>
        </p:txBody>
      </p:sp>
      <p:pic>
        <p:nvPicPr>
          <p:cNvPr id="6" name="Picture 2" descr="Gentle Introduction to Stacked Long Short-Term Memory Networks">
            <a:extLst>
              <a:ext uri="{FF2B5EF4-FFF2-40B4-BE49-F238E27FC236}">
                <a16:creationId xmlns:a16="http://schemas.microsoft.com/office/drawing/2014/main" id="{71EA8D31-8890-4CD4-9752-77722A0C01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66" y="2610338"/>
            <a:ext cx="3265786" cy="24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914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Neural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61" y="2083532"/>
            <a:ext cx="3903786" cy="4351338"/>
          </a:xfrm>
        </p:spPr>
        <p:txBody>
          <a:bodyPr/>
          <a:lstStyle/>
          <a:p>
            <a:r>
              <a:rPr lang="en-US" altLang="zh-CN" dirty="0" smtClean="0"/>
              <a:t>Trends of </a:t>
            </a:r>
            <a:r>
              <a:rPr lang="en-US" dirty="0" smtClean="0"/>
              <a:t>DL for IR</a:t>
            </a:r>
          </a:p>
          <a:p>
            <a:endParaRPr lang="en-US" dirty="0"/>
          </a:p>
          <a:p>
            <a:r>
              <a:rPr lang="en-US" dirty="0" smtClean="0"/>
              <a:t>Word embedding</a:t>
            </a:r>
          </a:p>
          <a:p>
            <a:endParaRPr lang="en-US" dirty="0"/>
          </a:p>
          <a:p>
            <a:r>
              <a:rPr lang="en-US" dirty="0" smtClean="0"/>
              <a:t>Neural network</a:t>
            </a:r>
          </a:p>
          <a:p>
            <a:endParaRPr lang="en-US" dirty="0"/>
          </a:p>
          <a:p>
            <a:r>
              <a:rPr lang="en-US" b="1" dirty="0" smtClean="0"/>
              <a:t>DL for IR/NLP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88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1126561"/>
            <a:ext cx="8445499" cy="3195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in IR/NLP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C416D7-26FF-450E-9C00-212F2494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961" y="4178481"/>
            <a:ext cx="4651985" cy="2367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2353" y="6361723"/>
            <a:ext cx="211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Credited by Hang li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194" y="1969297"/>
            <a:ext cx="688709" cy="2048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3267" y="2724241"/>
            <a:ext cx="619124" cy="1293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6194" y="1523476"/>
            <a:ext cx="961905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128" y="1667098"/>
            <a:ext cx="1114286" cy="1057143"/>
          </a:xfrm>
          <a:prstGeom prst="rect">
            <a:avLst/>
          </a:prstGeom>
        </p:spPr>
      </p:pic>
      <p:sp>
        <p:nvSpPr>
          <p:cNvPr id="14" name="Curved Down Arrow 13"/>
          <p:cNvSpPr/>
          <p:nvPr/>
        </p:nvSpPr>
        <p:spPr>
          <a:xfrm>
            <a:off x="1148862" y="1289538"/>
            <a:ext cx="8878276" cy="6797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3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FB705-3822-4F77-A6A6-F8BD55D9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Fundamental Demo In Code </a:t>
            </a:r>
            <a:r>
              <a:rPr lang="en-US" altLang="zh-CN" sz="2800" dirty="0"/>
              <a:t>with PyTorch pseudo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3F7A2-F071-4B9E-B22C-712C3DF8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000" dirty="0"/>
              <a:t>Model = LSTM/CNN/Capsule/…</a:t>
            </a:r>
          </a:p>
          <a:p>
            <a:r>
              <a:rPr lang="en-US" altLang="zh-CN" sz="2000" dirty="0" err="1"/>
              <a:t>text,lable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Dataset.nextBatch</a:t>
            </a:r>
            <a:r>
              <a:rPr lang="en-US" altLang="zh-CN" sz="2000" dirty="0"/>
              <a:t>()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representation = Model(text) </a:t>
            </a:r>
          </a:p>
          <a:p>
            <a:endParaRPr lang="en-US" altLang="zh-CN" sz="2000" dirty="0"/>
          </a:p>
          <a:p>
            <a:r>
              <a:rPr lang="en-US" altLang="zh-CN" sz="2000" dirty="0"/>
              <a:t>Classification = FC(</a:t>
            </a:r>
            <a:r>
              <a:rPr lang="en-US" altLang="zh-CN" sz="2000" dirty="0">
                <a:solidFill>
                  <a:srgbClr val="C00000"/>
                </a:solidFill>
              </a:rPr>
              <a:t>representation</a:t>
            </a:r>
            <a:r>
              <a:rPr lang="en-US" altLang="zh-CN" sz="2000" dirty="0"/>
              <a:t>)                      FC :  Mapping to label size</a:t>
            </a:r>
          </a:p>
          <a:p>
            <a:endParaRPr lang="en-US" altLang="zh-CN" sz="2000" dirty="0"/>
          </a:p>
          <a:p>
            <a:r>
              <a:rPr lang="en-US" altLang="zh-CN" sz="2000" dirty="0"/>
              <a:t>Translation    = Decode(</a:t>
            </a:r>
            <a:r>
              <a:rPr lang="en-US" altLang="zh-CN" sz="2000" dirty="0">
                <a:solidFill>
                  <a:srgbClr val="C00000"/>
                </a:solidFill>
              </a:rPr>
              <a:t>representation</a:t>
            </a:r>
            <a:r>
              <a:rPr lang="en-US" altLang="zh-CN" sz="2000" dirty="0"/>
              <a:t>)</a:t>
            </a:r>
          </a:p>
          <a:p>
            <a:endParaRPr lang="en-US" altLang="zh-CN" sz="2000" dirty="0"/>
          </a:p>
          <a:p>
            <a:r>
              <a:rPr lang="en-US" altLang="zh-CN" sz="2000" dirty="0"/>
              <a:t>Matching      = Cosine(</a:t>
            </a:r>
            <a:r>
              <a:rPr lang="en-US" altLang="zh-CN" sz="2000" dirty="0">
                <a:solidFill>
                  <a:srgbClr val="C00000"/>
                </a:solidFill>
              </a:rPr>
              <a:t>representation1, representation2</a:t>
            </a:r>
            <a:r>
              <a:rPr lang="en-US" altLang="zh-CN" sz="2000" dirty="0"/>
              <a:t>) </a:t>
            </a:r>
          </a:p>
          <a:p>
            <a:endParaRPr lang="en-US" altLang="zh-CN" sz="2400" dirty="0"/>
          </a:p>
          <a:p>
            <a:r>
              <a:rPr lang="en-US" altLang="zh-CN" sz="2000" dirty="0" err="1"/>
              <a:t>Sequential_labelling</a:t>
            </a:r>
            <a:r>
              <a:rPr lang="en-US" altLang="zh-CN" sz="2000" dirty="0"/>
              <a:t> = FCs(</a:t>
            </a:r>
            <a:r>
              <a:rPr lang="en-US" altLang="zh-CN" sz="2000" dirty="0">
                <a:solidFill>
                  <a:srgbClr val="C00000"/>
                </a:solidFill>
              </a:rPr>
              <a:t>representation</a:t>
            </a:r>
            <a:r>
              <a:rPr lang="en-US" altLang="zh-CN" sz="2000" b="1" dirty="0">
                <a:solidFill>
                  <a:srgbClr val="C00000"/>
                </a:solidFill>
              </a:rPr>
              <a:t>s</a:t>
            </a:r>
            <a:r>
              <a:rPr lang="en-US" altLang="zh-CN" sz="2000" dirty="0"/>
              <a:t> )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0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Seq2seq</a:t>
            </a:r>
            <a:endParaRPr lang="en-US" dirty="0"/>
          </a:p>
        </p:txBody>
      </p:sp>
      <p:pic>
        <p:nvPicPr>
          <p:cNvPr id="4098" name="Picture 2" descr="Translation Model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66" y="2072174"/>
            <a:ext cx="762000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</a:t>
            </a:r>
            <a:endParaRPr lang="en-US" dirty="0"/>
          </a:p>
        </p:txBody>
      </p:sp>
      <p:pic>
        <p:nvPicPr>
          <p:cNvPr id="6146" name="Picture 2" descr="G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46" y="1756857"/>
            <a:ext cx="9349154" cy="407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69480" y="6190736"/>
            <a:ext cx="5798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https://skymind.ai/wiki/generative-adversarial-network-gan</a:t>
            </a:r>
          </a:p>
        </p:txBody>
      </p:sp>
    </p:spTree>
    <p:extLst>
      <p:ext uri="{BB962C8B-B14F-4D97-AF65-F5344CB8AC3E}">
        <p14:creationId xmlns:p14="http://schemas.microsoft.com/office/powerpoint/2010/main" val="897273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Reinforced learning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 descr="Reinforcement Learning Fig3 Pacma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06" y="2313411"/>
            <a:ext cx="60674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599" y="2573337"/>
            <a:ext cx="525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Compared to the supervised learning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You can not know the current reward from the current action,  namely a </a:t>
            </a:r>
            <a:r>
              <a:rPr lang="en-US" i="1" dirty="0" smtClean="0">
                <a:solidFill>
                  <a:srgbClr val="FF0000"/>
                </a:solidFill>
              </a:rPr>
              <a:t>delayed reward,</a:t>
            </a:r>
            <a:endParaRPr lang="en-US" i="1" dirty="0" smtClean="0"/>
          </a:p>
          <a:p>
            <a:r>
              <a:rPr lang="en-US" i="1" dirty="0" smtClean="0"/>
              <a:t>only in the case that the game is finished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276" y="6153835"/>
            <a:ext cx="9050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https://www.kdnuggets.com/2018/03/5-things-reinforcement-learning.html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41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Quantum-style Cooking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Hilbert semantic space</a:t>
            </a:r>
          </a:p>
          <a:p>
            <a:pPr lvl="1"/>
            <a:r>
              <a:rPr lang="en-US" dirty="0" smtClean="0"/>
              <a:t>Complex word embedding</a:t>
            </a:r>
          </a:p>
          <a:p>
            <a:pPr lvl="1"/>
            <a:r>
              <a:rPr lang="en-US" dirty="0" smtClean="0"/>
              <a:t>Hilbert semantic space</a:t>
            </a:r>
          </a:p>
          <a:p>
            <a:pPr lvl="1"/>
            <a:r>
              <a:rPr lang="en-US" dirty="0" smtClean="0"/>
              <a:t>Application in Text classification</a:t>
            </a:r>
          </a:p>
          <a:p>
            <a:pPr lvl="1"/>
            <a:r>
              <a:rPr lang="en-US" dirty="0" smtClean="0"/>
              <a:t>Application in Question Answering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Ideas</a:t>
            </a:r>
          </a:p>
          <a:p>
            <a:pPr lvl="1"/>
            <a:r>
              <a:rPr lang="en-US" dirty="0" smtClean="0"/>
              <a:t>Dynamics for thematic issues</a:t>
            </a:r>
          </a:p>
          <a:p>
            <a:pPr lvl="1"/>
            <a:r>
              <a:rPr lang="en-US" dirty="0" smtClean="0"/>
              <a:t>Evolved Density matrix for  language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76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word-embedding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Super-linearity superposition with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64" y="2953690"/>
            <a:ext cx="8787672" cy="1536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4650" y="5988734"/>
            <a:ext cx="1116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Qiuchi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Uprety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Sagar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Wang </a:t>
            </a:r>
            <a:r>
              <a:rPr lang="en-US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Song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Dawei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Quantum-inspired Complex Word Embedding,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ACL 2018 3rd Workshop on Representation Learning for NLP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ACL 2018 RepL4NLP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74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Hilbert Semantic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Unify</a:t>
            </a:r>
            <a:r>
              <a:rPr lang="en-US" dirty="0" smtClean="0"/>
              <a:t> these four things in a complex-valued space</a:t>
            </a:r>
          </a:p>
          <a:p>
            <a:pPr lvl="1"/>
            <a:r>
              <a:rPr lang="en-US" dirty="0" err="1" smtClean="0"/>
              <a:t>Sememes</a:t>
            </a:r>
            <a:endParaRPr lang="en-US" dirty="0" smtClean="0"/>
          </a:p>
          <a:p>
            <a:pPr lvl="1"/>
            <a:r>
              <a:rPr lang="en-US" dirty="0" smtClean="0"/>
              <a:t>Word</a:t>
            </a:r>
          </a:p>
          <a:p>
            <a:pPr lvl="1"/>
            <a:r>
              <a:rPr lang="en-US" dirty="0" smtClean="0"/>
              <a:t>Phrase/Sentence/Documents</a:t>
            </a:r>
            <a:endParaRPr lang="en-US" dirty="0"/>
          </a:p>
          <a:p>
            <a:pPr lvl="1"/>
            <a:r>
              <a:rPr lang="en-US" dirty="0" smtClean="0"/>
              <a:t>Topic as measurements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7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 background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599" y="1867101"/>
            <a:ext cx="6302973" cy="41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01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2767316"/>
            <a:ext cx="6898671" cy="3544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Sememes</a:t>
            </a:r>
            <a:r>
              <a:rPr lang="en-US" altLang="zh-CN" dirty="0" smtClean="0"/>
              <a:t> as basic state</a:t>
            </a:r>
          </a:p>
          <a:p>
            <a:r>
              <a:rPr lang="en-US" dirty="0" smtClean="0"/>
              <a:t>Word as superstition state</a:t>
            </a:r>
          </a:p>
          <a:p>
            <a:r>
              <a:rPr lang="en-US" dirty="0" smtClean="0"/>
              <a:t>Sentence as mixed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71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Complex word embedding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Dimension: the number of </a:t>
            </a:r>
          </a:p>
          <a:p>
            <a:r>
              <a:rPr lang="en-US" altLang="zh-CN" dirty="0" smtClean="0"/>
              <a:t>Length :  weight</a:t>
            </a:r>
          </a:p>
          <a:p>
            <a:r>
              <a:rPr lang="en-US" altLang="zh-CN" dirty="0" smtClean="0"/>
              <a:t>Amplitude part:  meaning </a:t>
            </a:r>
          </a:p>
          <a:p>
            <a:r>
              <a:rPr lang="en-US" altLang="zh-CN" dirty="0" smtClean="0"/>
              <a:t>Phase part:  polarity ?</a:t>
            </a:r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How to infer the overall </a:t>
            </a:r>
            <a:r>
              <a:rPr lang="en-US" altLang="zh-CN" dirty="0"/>
              <a:t>polarity </a:t>
            </a:r>
            <a:r>
              <a:rPr lang="en-US" altLang="zh-CN" dirty="0" smtClean="0"/>
              <a:t> from the </a:t>
            </a:r>
            <a:r>
              <a:rPr lang="en-US" altLang="zh-CN" dirty="0"/>
              <a:t>polarity </a:t>
            </a:r>
            <a:r>
              <a:rPr lang="en-US" altLang="zh-CN" dirty="0" smtClean="0"/>
              <a:t> of each words?</a:t>
            </a:r>
          </a:p>
          <a:p>
            <a:pPr lvl="1"/>
            <a:r>
              <a:rPr lang="en-US" altLang="zh-CN" dirty="0" smtClean="0"/>
              <a:t>Is there any quantum phenomena here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915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Trainable Measurements for sentence classification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543370"/>
            <a:ext cx="5309490" cy="46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154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43" y="2222447"/>
            <a:ext cx="10409957" cy="33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09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90" y="2138605"/>
            <a:ext cx="10647619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meaning for our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71" y="2475071"/>
            <a:ext cx="10742857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51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24" y="2089347"/>
            <a:ext cx="5580952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1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for our measurement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70" y="2120901"/>
            <a:ext cx="6352059" cy="29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718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Implements for matching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29" y="1690688"/>
            <a:ext cx="8786141" cy="49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62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76" y="2353235"/>
            <a:ext cx="11597448" cy="27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IR – </a:t>
            </a:r>
            <a:r>
              <a:rPr lang="en-US" altLang="zh-CN" sz="3200" dirty="0" err="1" smtClean="0"/>
              <a:t>Tfidf</a:t>
            </a:r>
            <a:r>
              <a:rPr lang="en-US" altLang="zh-CN" sz="3200" dirty="0" smtClean="0"/>
              <a:t>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827" y="1846047"/>
            <a:ext cx="6717158" cy="42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573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71" y="2639635"/>
            <a:ext cx="3974724" cy="23400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46" y="2786841"/>
            <a:ext cx="3948953" cy="21928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4" y="2786841"/>
            <a:ext cx="3590365" cy="24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73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Weights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861" y="2622176"/>
            <a:ext cx="5073669" cy="2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971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Learned measurements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369" y="2341082"/>
            <a:ext cx="5499301" cy="29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20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Ablation Test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55" y="2622176"/>
            <a:ext cx="4941091" cy="19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70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Potential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 based on vector space</a:t>
            </a:r>
          </a:p>
          <a:p>
            <a:pPr lvl="1"/>
            <a:r>
              <a:rPr lang="en-US" dirty="0" smtClean="0"/>
              <a:t>Deep investigation of </a:t>
            </a:r>
            <a:r>
              <a:rPr lang="en-US" b="1" dirty="0" smtClean="0"/>
              <a:t>complex</a:t>
            </a:r>
            <a:r>
              <a:rPr lang="en-US" dirty="0" smtClean="0"/>
              <a:t> vector space</a:t>
            </a:r>
          </a:p>
          <a:p>
            <a:pPr lvl="1"/>
            <a:r>
              <a:rPr lang="en-US" dirty="0" smtClean="0"/>
              <a:t>Semantic Hilbert vector space </a:t>
            </a:r>
            <a:r>
              <a:rPr lang="en-US" altLang="zh-CN" dirty="0" smtClean="0"/>
              <a:t>for </a:t>
            </a:r>
            <a:r>
              <a:rPr lang="en-US" b="1" dirty="0" smtClean="0"/>
              <a:t>interpretable</a:t>
            </a:r>
            <a:r>
              <a:rPr lang="en-US" dirty="0" smtClean="0"/>
              <a:t> NN like Capsule</a:t>
            </a:r>
          </a:p>
          <a:p>
            <a:pPr lvl="1"/>
            <a:r>
              <a:rPr lang="en-US" altLang="zh-CN" dirty="0" smtClean="0"/>
              <a:t>Overview of word embedding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Dynamics in vector space</a:t>
            </a:r>
          </a:p>
          <a:p>
            <a:pPr lvl="1"/>
            <a:r>
              <a:rPr lang="en-US" altLang="zh-CN" dirty="0" smtClean="0"/>
              <a:t>E</a:t>
            </a:r>
            <a:r>
              <a:rPr lang="en-US" dirty="0" smtClean="0"/>
              <a:t>volved  </a:t>
            </a:r>
            <a:r>
              <a:rPr lang="en-US" altLang="zh-CN" dirty="0" smtClean="0"/>
              <a:t>d</a:t>
            </a:r>
            <a:r>
              <a:rPr lang="en-US" dirty="0" smtClean="0"/>
              <a:t>ensity matrix for language model</a:t>
            </a:r>
          </a:p>
          <a:p>
            <a:pPr lvl="1"/>
            <a:r>
              <a:rPr lang="en-US" dirty="0" smtClean="0"/>
              <a:t>Dynamic word embedding via tensor decomposition</a:t>
            </a:r>
          </a:p>
          <a:p>
            <a:pPr lvl="1"/>
            <a:r>
              <a:rPr lang="en-US" dirty="0" smtClean="0"/>
              <a:t>Investigate the </a:t>
            </a:r>
            <a:r>
              <a:rPr lang="en-US" altLang="zh-CN" dirty="0" smtClean="0"/>
              <a:t>dynamics with time-aware multi-turn dialogue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23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1354" y="2662970"/>
            <a:ext cx="6836508" cy="4351338"/>
          </a:xfrm>
        </p:spPr>
        <p:txBody>
          <a:bodyPr/>
          <a:lstStyle/>
          <a:p>
            <a:r>
              <a:rPr lang="en-US" dirty="0" smtClean="0"/>
              <a:t>Dynamics for thematic issues</a:t>
            </a:r>
          </a:p>
          <a:p>
            <a:r>
              <a:rPr lang="en-US" dirty="0" smtClean="0"/>
              <a:t>Evolved Density matrix for  language model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379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 for thematic issues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847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Concatenate  the Document-Term or Term-Term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Co-occurrence </a:t>
                </a:r>
                <a:r>
                  <a:rPr lang="en-US" altLang="zh-CN" dirty="0" smtClean="0"/>
                  <a:t>as a Tensor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 smtClean="0"/>
                  <a:t>  as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3-d Tensor,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is the D-W matrix.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Tensor composition/factorization machine for </a:t>
                </a:r>
                <a:r>
                  <a:rPr lang="en-US" b="1" dirty="0" smtClean="0"/>
                  <a:t>time-aware word embedding</a:t>
                </a:r>
              </a:p>
              <a:p>
                <a:pPr lvl="2"/>
                <a:r>
                  <a:rPr lang="en-US" i="1" dirty="0" smtClean="0"/>
                  <a:t>Obtain the neighbor words of “nuclear” in different time stamp.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84775"/>
              </a:xfrm>
              <a:blipFill>
                <a:blip r:embed="rId2"/>
                <a:stretch>
                  <a:fillRect l="-104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24" y="3236634"/>
            <a:ext cx="4872676" cy="21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90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embedding with topic/thematic issue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589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For a topic, it is usually considered as a distribution of words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For a word embedding, its neighbor </a:t>
                </a:r>
                <a:r>
                  <a:rPr lang="en-US" altLang="zh-CN" dirty="0" smtClean="0"/>
                  <a:t>has a well-designed distance</a:t>
                </a:r>
                <a:r>
                  <a:rPr lang="en-US" dirty="0" smtClean="0"/>
                  <a:t>, we could also get a distribution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In a sense, word embedding is considered </a:t>
                </a:r>
                <a:r>
                  <a:rPr lang="en-US" b="1" dirty="0" smtClean="0"/>
                  <a:t>lower-level topic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5892" cy="4351338"/>
              </a:xfrm>
              <a:blipFill>
                <a:blip r:embed="rId2"/>
                <a:stretch>
                  <a:fillRect l="-98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10" y="5428176"/>
            <a:ext cx="8171428" cy="409524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4837723" y="5752123"/>
            <a:ext cx="164123" cy="242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7498862" y="5765054"/>
            <a:ext cx="164123" cy="242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08584" y="6023429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 embedding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19815" y="6023429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Topic</a:t>
            </a:r>
          </a:p>
          <a:p>
            <a:r>
              <a:rPr lang="en-US" dirty="0" smtClean="0"/>
              <a:t>Thematic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065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Evolved Density matrix for  language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5" y="1690688"/>
            <a:ext cx="6321972" cy="3773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46277" y="3040185"/>
                <a:ext cx="4884616" cy="1551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 2. 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 3.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277" y="3040185"/>
                <a:ext cx="4884616" cy="1551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66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IR – </a:t>
            </a:r>
            <a:r>
              <a:rPr lang="en-US" sz="3200" dirty="0" smtClean="0"/>
              <a:t>Learn to Rank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2" y="1922585"/>
            <a:ext cx="6897734" cy="43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Features + Ranking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4" y="1690688"/>
            <a:ext cx="5238095" cy="41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6031" y="2360247"/>
            <a:ext cx="391550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Features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Language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BM25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Title/Snippet/Document 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err="1" smtClean="0"/>
              <a:t>Pagerank</a:t>
            </a:r>
            <a:r>
              <a:rPr lang="en-US" altLang="zh-CN" dirty="0" smtClean="0"/>
              <a:t>            </a:t>
            </a:r>
          </a:p>
          <a:p>
            <a:r>
              <a:rPr lang="en-US" sz="2000" dirty="0" smtClean="0"/>
              <a:t>Ranking</a:t>
            </a:r>
            <a:r>
              <a:rPr lang="en-US" dirty="0" smtClean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Point-wise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/>
              <a:t>Pair-wise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/>
              <a:t>List-wise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8" y="6440141"/>
            <a:ext cx="3171429" cy="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1484</Words>
  <Application>Microsoft Office PowerPoint</Application>
  <PresentationFormat>Widescreen</PresentationFormat>
  <Paragraphs>330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等线</vt:lpstr>
      <vt:lpstr>等线 Light</vt:lpstr>
      <vt:lpstr>Lato</vt:lpstr>
      <vt:lpstr>q_serif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Research discussion</vt:lpstr>
      <vt:lpstr>PowerPoint Presentation</vt:lpstr>
      <vt:lpstr>Contents</vt:lpstr>
      <vt:lpstr>Background of Neural IR</vt:lpstr>
      <vt:lpstr>Deep Learning Application</vt:lpstr>
      <vt:lpstr>IR background</vt:lpstr>
      <vt:lpstr>Traditional IR – Tfidf example</vt:lpstr>
      <vt:lpstr>Modern IR – Learn to Rank</vt:lpstr>
      <vt:lpstr>Features + Ranking</vt:lpstr>
      <vt:lpstr>Example of Mismatch</vt:lpstr>
      <vt:lpstr>End-to-end</vt:lpstr>
      <vt:lpstr>Trends for Neural IR </vt:lpstr>
      <vt:lpstr>Background of Neural IR</vt:lpstr>
      <vt:lpstr>Localist representation </vt:lpstr>
      <vt:lpstr>Distributed representation </vt:lpstr>
      <vt:lpstr>Embedding</vt:lpstr>
      <vt:lpstr>How to get Distributed representation</vt:lpstr>
      <vt:lpstr>NNLM to Word2vec</vt:lpstr>
      <vt:lpstr>Advantage of word embedding</vt:lpstr>
      <vt:lpstr>Only Word Embedding ?</vt:lpstr>
      <vt:lpstr>Background of Neural IR</vt:lpstr>
      <vt:lpstr>Neural Network</vt:lpstr>
      <vt:lpstr>MLP</vt:lpstr>
      <vt:lpstr>UAT in MLP</vt:lpstr>
      <vt:lpstr>A sample of θ(wx+b)</vt:lpstr>
      <vt:lpstr>An another sample </vt:lpstr>
      <vt:lpstr>From MLP to CNN</vt:lpstr>
      <vt:lpstr>Deep NN in CV</vt:lpstr>
      <vt:lpstr>End-2-end in CV</vt:lpstr>
      <vt:lpstr>CNN</vt:lpstr>
      <vt:lpstr>CNN [kim EMNLP 2014]</vt:lpstr>
      <vt:lpstr>Go deeper or not?</vt:lpstr>
      <vt:lpstr>Go deeper or not?</vt:lpstr>
      <vt:lpstr>Very Large CNN [Conneau EACL  ]</vt:lpstr>
      <vt:lpstr>FASTEX [EACL 2017] </vt:lpstr>
      <vt:lpstr>RNN</vt:lpstr>
      <vt:lpstr>RNN</vt:lpstr>
      <vt:lpstr>Forget gate</vt:lpstr>
      <vt:lpstr>Input gate</vt:lpstr>
      <vt:lpstr>Forgotten + input</vt:lpstr>
      <vt:lpstr>Output Gate</vt:lpstr>
      <vt:lpstr> LSTM Variants: Peephole connections</vt:lpstr>
      <vt:lpstr> LSTM Variants: coupled forget and input gates</vt:lpstr>
      <vt:lpstr> LSTM Variants: GRU</vt:lpstr>
      <vt:lpstr>BiLSTM</vt:lpstr>
      <vt:lpstr>Last or Mean?</vt:lpstr>
      <vt:lpstr>RNN/LSTM with Attention</vt:lpstr>
      <vt:lpstr>Visualization of Attention in RNN/LSTM</vt:lpstr>
      <vt:lpstr>Visualization of Attention in RNN/LSTM</vt:lpstr>
      <vt:lpstr>Deeper LSTM</vt:lpstr>
      <vt:lpstr>Background of Neural IR</vt:lpstr>
      <vt:lpstr>Tasks in IR/NLP</vt:lpstr>
      <vt:lpstr>Fundamental Demo In Code with PyTorch pseudo code</vt:lpstr>
      <vt:lpstr>Seq2seq</vt:lpstr>
      <vt:lpstr>GAN</vt:lpstr>
      <vt:lpstr>Reinforced learning </vt:lpstr>
      <vt:lpstr>Quantum-style Cooking</vt:lpstr>
      <vt:lpstr>Complex word-embedding</vt:lpstr>
      <vt:lpstr>Hilbert Semantic Space</vt:lpstr>
      <vt:lpstr>Definition</vt:lpstr>
      <vt:lpstr>Complex word embedding</vt:lpstr>
      <vt:lpstr>Trainable Measurements for sentence classification  </vt:lpstr>
      <vt:lpstr>Framework</vt:lpstr>
      <vt:lpstr>Implements</vt:lpstr>
      <vt:lpstr>Physical meaning for our models</vt:lpstr>
      <vt:lpstr>Experiments </vt:lpstr>
      <vt:lpstr>Case study for our measurement</vt:lpstr>
      <vt:lpstr>Implements for matching</vt:lpstr>
      <vt:lpstr>Case study</vt:lpstr>
      <vt:lpstr>Experiments</vt:lpstr>
      <vt:lpstr>Weights</vt:lpstr>
      <vt:lpstr>Learned measurements</vt:lpstr>
      <vt:lpstr>Ablation Test</vt:lpstr>
      <vt:lpstr>Potential ideas</vt:lpstr>
      <vt:lpstr>Ideas</vt:lpstr>
      <vt:lpstr>Dynamics for thematic issues</vt:lpstr>
      <vt:lpstr>Linking embedding with topic/thematic issue</vt:lpstr>
      <vt:lpstr>Evolved Density matrix for  language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cook a dish</dc:title>
  <dc:creator>wabyking@gmail.com</dc:creator>
  <cp:lastModifiedBy>wabyking@gmail.com</cp:lastModifiedBy>
  <cp:revision>31</cp:revision>
  <dcterms:created xsi:type="dcterms:W3CDTF">2018-10-16T17:53:33Z</dcterms:created>
  <dcterms:modified xsi:type="dcterms:W3CDTF">2018-10-17T14:40:33Z</dcterms:modified>
</cp:coreProperties>
</file>